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handoutMasterIdLst>
    <p:handoutMasterId r:id="rId23"/>
  </p:handoutMasterIdLst>
  <p:sldIdLst>
    <p:sldId id="361" r:id="rId2"/>
    <p:sldId id="362" r:id="rId3"/>
    <p:sldId id="363" r:id="rId4"/>
    <p:sldId id="364" r:id="rId5"/>
    <p:sldId id="365" r:id="rId6"/>
    <p:sldId id="366" r:id="rId7"/>
    <p:sldId id="367" r:id="rId8"/>
    <p:sldId id="368" r:id="rId9"/>
    <p:sldId id="369" r:id="rId10"/>
    <p:sldId id="370" r:id="rId11"/>
    <p:sldId id="371" r:id="rId12"/>
    <p:sldId id="372" r:id="rId13"/>
    <p:sldId id="373" r:id="rId14"/>
    <p:sldId id="374" r:id="rId15"/>
    <p:sldId id="375" r:id="rId16"/>
    <p:sldId id="376" r:id="rId17"/>
    <p:sldId id="377" r:id="rId18"/>
    <p:sldId id="378" r:id="rId19"/>
    <p:sldId id="379" r:id="rId20"/>
    <p:sldId id="380" r:id="rId2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B9B4476-771F-A2FC-E0B2-234F7EC017CC}"/>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(46)</a:t>
            </a:r>
          </a:p>
        </p:txBody>
      </p:sp>
      <p:sp>
        <p:nvSpPr>
          <p:cNvPr id="3" name="Date Placeholder 2">
            <a:extLst>
              <a:ext uri="{FF2B5EF4-FFF2-40B4-BE49-F238E27FC236}">
                <a16:creationId xmlns:a16="http://schemas.microsoft.com/office/drawing/2014/main" id="{3891C840-722B-80C9-DF9A-519D4C627728}"/>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10/30/2022 am class</a:t>
            </a:r>
          </a:p>
        </p:txBody>
      </p:sp>
      <p:sp>
        <p:nvSpPr>
          <p:cNvPr id="4" name="Footer Placeholder 3">
            <a:extLst>
              <a:ext uri="{FF2B5EF4-FFF2-40B4-BE49-F238E27FC236}">
                <a16:creationId xmlns:a16="http://schemas.microsoft.com/office/drawing/2014/main" id="{A2D54E20-FBD5-FAF4-1ED3-A88A1FC780BB}"/>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6ACF551A-313A-0E4A-0BD0-7A2427893AF1}"/>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B4558DC2-EA46-4F3F-A808-66DE51DCFF7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680788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(46)</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10/30/2022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19667F35-FC85-47B2-B99C-C0E91FFAA8C7}" type="slidenum">
              <a:rPr lang="en-US" smtClean="0"/>
              <a:t>‹#›</a:t>
            </a:fld>
            <a:endParaRPr lang="en-US"/>
          </a:p>
        </p:txBody>
      </p:sp>
    </p:spTree>
    <p:extLst>
      <p:ext uri="{BB962C8B-B14F-4D97-AF65-F5344CB8AC3E}">
        <p14:creationId xmlns:p14="http://schemas.microsoft.com/office/powerpoint/2010/main" val="16149400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3" y="6"/>
            <a:ext cx="9140825" cy="6850063"/>
            <a:chOff x="0" y="0"/>
            <a:chExt cx="5758" cy="4315"/>
          </a:xfrm>
        </p:grpSpPr>
        <p:grpSp>
          <p:nvGrpSpPr>
            <p:cNvPr id="3" name="Group 3"/>
            <p:cNvGrpSpPr>
              <a:grpSpLocks/>
            </p:cNvGrpSpPr>
            <p:nvPr userDrawn="1"/>
          </p:nvGrpSpPr>
          <p:grpSpPr bwMode="auto">
            <a:xfrm>
              <a:off x="1728" y="2230"/>
              <a:ext cx="4027" cy="2085"/>
              <a:chOff x="1728" y="2230"/>
              <a:chExt cx="4027" cy="2085"/>
            </a:xfrm>
          </p:grpSpPr>
          <p:sp>
            <p:nvSpPr>
              <p:cNvPr id="7172"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7173"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7174"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7175"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7176"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7177"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7178"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7179" name="Rectangle 11"/>
          <p:cNvSpPr>
            <a:spLocks noGrp="1" noChangeArrowheads="1"/>
          </p:cNvSpPr>
          <p:nvPr>
            <p:ph type="ctrTitle" sz="quarter"/>
          </p:nvPr>
        </p:nvSpPr>
        <p:spPr>
          <a:xfrm>
            <a:off x="685800" y="1736731"/>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1" name="Rectangle 13"/>
          <p:cNvSpPr>
            <a:spLocks noGrp="1" noChangeArrowheads="1"/>
          </p:cNvSpPr>
          <p:nvPr>
            <p:ph type="dt" sz="quarter" idx="2"/>
          </p:nvPr>
        </p:nvSpPr>
        <p:spPr>
          <a:xfrm>
            <a:off x="457200" y="6248400"/>
            <a:ext cx="2133600" cy="476250"/>
          </a:xfrm>
        </p:spPr>
        <p:txBody>
          <a:bodyPr/>
          <a:lstStyle>
            <a:lvl1pPr>
              <a:defRPr/>
            </a:lvl1pPr>
          </a:lstStyle>
          <a:p>
            <a:fld id="{6C7E2EF4-5054-4F7C-91C9-E35CC996D3E7}" type="datetimeFigureOut">
              <a:rPr lang="en-US" smtClean="0"/>
              <a:pPr/>
              <a:t>11/4/2022</a:t>
            </a:fld>
            <a:endParaRPr lang="en-US"/>
          </a:p>
        </p:txBody>
      </p:sp>
      <p:sp>
        <p:nvSpPr>
          <p:cNvPr id="7182"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7183" name="Rectangle 15"/>
          <p:cNvSpPr>
            <a:spLocks noGrp="1" noChangeArrowheads="1"/>
          </p:cNvSpPr>
          <p:nvPr>
            <p:ph type="sldNum" sz="quarter" idx="4"/>
          </p:nvPr>
        </p:nvSpPr>
        <p:spPr>
          <a:xfrm>
            <a:off x="6553200" y="6254750"/>
            <a:ext cx="2133600" cy="476250"/>
          </a:xfrm>
        </p:spPr>
        <p:txBody>
          <a:bodyPr/>
          <a:lstStyle>
            <a:lvl1pPr>
              <a:defRPr/>
            </a:lvl1pPr>
          </a:lstStyle>
          <a:p>
            <a:fld id="{34A3E3A3-8F81-4314-90CE-9C987AD01EF2}" type="slidenum">
              <a:rPr lang="en-US" smtClean="0"/>
              <a:pPr/>
              <a:t>‹#›</a:t>
            </a:fld>
            <a:endParaRPr lang="en-US"/>
          </a:p>
        </p:txBody>
      </p:sp>
    </p:spTree>
    <p:extLst>
      <p:ext uri="{BB962C8B-B14F-4D97-AF65-F5344CB8AC3E}">
        <p14:creationId xmlns:p14="http://schemas.microsoft.com/office/powerpoint/2010/main" val="1853296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11/4/2022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996819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11/4/2022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5837084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6"/>
            <a:ext cx="4038600" cy="4525963"/>
          </a:xfrm>
        </p:spPr>
        <p:txBody>
          <a:bodyPr/>
          <a:lstStyle/>
          <a:p>
            <a:r>
              <a:rPr lang="en-US"/>
              <a:t>Click icon to add clip art</a:t>
            </a:r>
          </a:p>
        </p:txBody>
      </p:sp>
      <p:sp>
        <p:nvSpPr>
          <p:cNvPr id="5" name="Date Placeholder 4"/>
          <p:cNvSpPr>
            <a:spLocks noGrp="1"/>
          </p:cNvSpPr>
          <p:nvPr>
            <p:ph type="dt" sz="half" idx="10"/>
          </p:nvPr>
        </p:nvSpPr>
        <p:spPr>
          <a:xfrm>
            <a:off x="457200" y="6251575"/>
            <a:ext cx="2133600" cy="476250"/>
          </a:xfrm>
        </p:spPr>
        <p:txBody>
          <a:bodyPr/>
          <a:lstStyle>
            <a:lvl1pPr>
              <a:defRPr/>
            </a:lvl1pPr>
          </a:lstStyle>
          <a:p>
            <a:fld id="{6C7E2EF4-5054-4F7C-91C9-E35CC996D3E7}" type="datetimeFigureOut">
              <a:rPr lang="en-US" smtClean="0"/>
              <a:pPr/>
              <a:t>11/4/2022</a:t>
            </a:fld>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a:p>
        </p:txBody>
      </p:sp>
    </p:spTree>
    <p:extLst>
      <p:ext uri="{BB962C8B-B14F-4D97-AF65-F5344CB8AC3E}">
        <p14:creationId xmlns:p14="http://schemas.microsoft.com/office/powerpoint/2010/main" val="1143817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11/4/2022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4222170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11/4/2022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429908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11/4/2022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590077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6C7E2EF4-5054-4F7C-91C9-E35CC996D3E7}" type="datetimeFigureOut">
              <a:rPr lang="en-US" smtClean="0"/>
              <a:pPr/>
              <a:t>11/4/2022</a:t>
            </a:fld>
            <a:endParaRPr lang="en-US"/>
          </a:p>
        </p:txBody>
      </p:sp>
      <p:sp>
        <p:nvSpPr>
          <p:cNvPr id="8" name="Slide Number Placeholder 7"/>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776291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6C7E2EF4-5054-4F7C-91C9-E35CC996D3E7}" type="datetimeFigureOut">
              <a:rPr lang="en-US" smtClean="0"/>
              <a:pPr/>
              <a:t>11/4/2022</a:t>
            </a:fld>
            <a:endParaRPr lang="en-US"/>
          </a:p>
        </p:txBody>
      </p:sp>
      <p:sp>
        <p:nvSpPr>
          <p:cNvPr id="4" name="Slide Number Placeholder 3"/>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418778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6C7E2EF4-5054-4F7C-91C9-E35CC996D3E7}" type="datetimeFigureOut">
              <a:rPr lang="en-US" smtClean="0"/>
              <a:pPr/>
              <a:t>11/4/2022</a:t>
            </a:fld>
            <a:endParaRPr lang="en-US"/>
          </a:p>
        </p:txBody>
      </p:sp>
      <p:sp>
        <p:nvSpPr>
          <p:cNvPr id="3" name="Slide Number Placeholder 2"/>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711282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11/4/2022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750640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11/4/2022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53843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fld id="{6C7E2EF4-5054-4F7C-91C9-E35CC996D3E7}" type="datetimeFigureOut">
              <a:rPr lang="en-US" smtClean="0"/>
              <a:pPr/>
              <a:t>11/4/2022</a:t>
            </a:fld>
            <a:endParaRPr lang="en-US"/>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4A3E3A3-8F81-4314-90CE-9C987AD01EF2}" type="slidenum">
              <a:rPr lang="en-US" smtClean="0"/>
              <a:pPr/>
              <a:t>‹#›</a:t>
            </a:fld>
            <a:endParaRPr lang="en-US"/>
          </a:p>
        </p:txBody>
      </p:sp>
      <p:grpSp>
        <p:nvGrpSpPr>
          <p:cNvPr id="2" name="Group 4"/>
          <p:cNvGrpSpPr>
            <a:grpSpLocks/>
          </p:cNvGrpSpPr>
          <p:nvPr/>
        </p:nvGrpSpPr>
        <p:grpSpPr bwMode="auto">
          <a:xfrm>
            <a:off x="3" y="6"/>
            <a:ext cx="9140825" cy="6850063"/>
            <a:chOff x="0" y="0"/>
            <a:chExt cx="5758" cy="4315"/>
          </a:xfrm>
        </p:grpSpPr>
        <p:grpSp>
          <p:nvGrpSpPr>
            <p:cNvPr id="3"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615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615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6159" name="Rectangle 15"/>
          <p:cNvSpPr>
            <a:spLocks noGrp="1" noChangeArrowheads="1"/>
          </p:cNvSpPr>
          <p:nvPr>
            <p:ph type="body" idx="1"/>
          </p:nvPr>
        </p:nvSpPr>
        <p:spPr bwMode="auto">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69896292"/>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1" fontAlgn="base" hangingPunct="1">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p:nvPr>
        </p:nvSpPr>
        <p:spPr>
          <a:xfrm>
            <a:off x="685800" y="1163349"/>
            <a:ext cx="7772400" cy="3354765"/>
          </a:xfrm>
        </p:spPr>
        <p:txBody>
          <a:bodyPr>
            <a:spAutoFit/>
          </a:bodyPr>
          <a:lstStyle/>
          <a:p>
            <a:pPr>
              <a:spcBef>
                <a:spcPts val="0"/>
              </a:spcBef>
              <a:spcAft>
                <a:spcPts val="0"/>
              </a:spcAft>
            </a:pPr>
            <a:r>
              <a:rPr lang="en-US" sz="4400" b="0" i="1" dirty="0">
                <a:solidFill>
                  <a:schemeClr val="tx1"/>
                </a:solidFill>
                <a:latin typeface="Arial" panose="020B0604020202020204" pitchFamily="34" charset="0"/>
                <a:ea typeface="Arial" panose="020B0604020202020204" pitchFamily="34" charset="0"/>
                <a:cs typeface="Times New Roman" panose="02020603050405020304" pitchFamily="18" charset="0"/>
              </a:rPr>
              <a:t>“</a:t>
            </a:r>
            <a:r>
              <a:rPr lang="en-US" sz="4400" i="1" dirty="0">
                <a:solidFill>
                  <a:schemeClr val="tx1"/>
                </a:solidFill>
                <a:latin typeface="Arial" panose="020B0604020202020204" pitchFamily="34" charset="0"/>
                <a:ea typeface="Arial" panose="020B0604020202020204" pitchFamily="34" charset="0"/>
                <a:cs typeface="Times New Roman" panose="02020603050405020304" pitchFamily="18" charset="0"/>
              </a:rPr>
              <a:t>Blessed Is The Man</a:t>
            </a:r>
            <a:r>
              <a:rPr lang="en-US" sz="4400" b="0" i="1" dirty="0">
                <a:solidFill>
                  <a:schemeClr val="tx1"/>
                </a:solidFill>
                <a:latin typeface="Arial" panose="020B0604020202020204" pitchFamily="34" charset="0"/>
                <a:ea typeface="Arial" panose="020B0604020202020204" pitchFamily="34" charset="0"/>
                <a:cs typeface="Times New Roman" panose="02020603050405020304" pitchFamily="18" charset="0"/>
              </a:rPr>
              <a:t>”</a:t>
            </a: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t> Studying the Psalms</a:t>
            </a: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br>
              <a:rPr lang="en-US" sz="3200" dirty="0">
                <a:solidFill>
                  <a:schemeClr val="tx1"/>
                </a:solidFill>
                <a:latin typeface="Times New Roman" panose="02020603050405020304" pitchFamily="18" charset="0"/>
                <a:ea typeface="PMingLiU" panose="02020500000000000000" pitchFamily="18" charset="-120"/>
              </a:rPr>
            </a:br>
            <a:r>
              <a:rPr lang="en-US" sz="4800" dirty="0">
                <a:solidFill>
                  <a:schemeClr val="tx1"/>
                </a:solidFill>
                <a:latin typeface="Times New Roman" panose="02020603050405020304" pitchFamily="18" charset="0"/>
                <a:ea typeface="PMingLiU" panose="02020500000000000000" pitchFamily="18" charset="-120"/>
              </a:rPr>
              <a:t>Psalms 1</a:t>
            </a:r>
            <a:endParaRPr lang="en-US" dirty="0">
              <a:solidFill>
                <a:schemeClr val="tx1"/>
              </a:solidFill>
            </a:endParaRPr>
          </a:p>
        </p:txBody>
      </p:sp>
      <p:sp>
        <p:nvSpPr>
          <p:cNvPr id="3" name="Subtitle 2">
            <a:extLst>
              <a:ext uri="{FF2B5EF4-FFF2-40B4-BE49-F238E27FC236}">
                <a16:creationId xmlns:a16="http://schemas.microsoft.com/office/drawing/2014/main" id="{FDDD2D5E-A5F5-11ED-8A54-98E45D621E0B}"/>
              </a:ext>
            </a:extLst>
          </p:cNvPr>
          <p:cNvSpPr>
            <a:spLocks noGrp="1"/>
          </p:cNvSpPr>
          <p:nvPr>
            <p:ph type="subTitle" idx="1"/>
          </p:nvPr>
        </p:nvSpPr>
        <p:spPr>
          <a:xfrm>
            <a:off x="1567014" y="5379367"/>
            <a:ext cx="6034030" cy="707886"/>
          </a:xfrm>
        </p:spPr>
        <p:txBody>
          <a:bodyPr>
            <a:spAutoFit/>
          </a:bodyPr>
          <a:lstStyle/>
          <a:p>
            <a:r>
              <a:rPr lang="en-US" sz="4000" b="1" dirty="0">
                <a:solidFill>
                  <a:schemeClr val="tx1"/>
                </a:solidFill>
                <a:latin typeface="Perpetua" panose="02020502060401020303" pitchFamily="18" charset="0"/>
              </a:rPr>
              <a:t>October 30, 2022</a:t>
            </a:r>
          </a:p>
        </p:txBody>
      </p:sp>
    </p:spTree>
    <p:extLst>
      <p:ext uri="{BB962C8B-B14F-4D97-AF65-F5344CB8AC3E}">
        <p14:creationId xmlns:p14="http://schemas.microsoft.com/office/powerpoint/2010/main" val="3184442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273378" y="1230862"/>
            <a:ext cx="8585852" cy="5533823"/>
          </a:xfrm>
        </p:spPr>
        <p:txBody>
          <a:bodyPr wrap="square">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a:t>nor standeth in the way of sinners</a:t>
            </a:r>
            <a:r>
              <a:rPr lang="en-US" i="1" dirty="0"/>
              <a:t>”</a:t>
            </a:r>
          </a:p>
          <a:p>
            <a:pPr lvl="1"/>
            <a:r>
              <a:rPr lang="en-US" dirty="0"/>
              <a:t>Taking a stand with the crowd. </a:t>
            </a:r>
            <a:r>
              <a:rPr lang="en-US" i="1" dirty="0"/>
              <a:t>“</a:t>
            </a:r>
            <a:r>
              <a:rPr lang="en-US" b="1" i="1" dirty="0"/>
              <a:t>If sinners entice thee … walk not thou in the way with them; refrain thy foot from their path</a:t>
            </a:r>
            <a:r>
              <a:rPr lang="en-US" i="1" dirty="0"/>
              <a:t>”</a:t>
            </a:r>
            <a:r>
              <a:rPr lang="en-US" dirty="0"/>
              <a:t> </a:t>
            </a:r>
            <a:r>
              <a:rPr lang="en-US" b="1" dirty="0"/>
              <a:t>(Proverbs 1:10, 15; 4:14).</a:t>
            </a:r>
          </a:p>
          <a:p>
            <a:pPr lvl="1"/>
            <a:r>
              <a:rPr lang="en-US" b="1" dirty="0"/>
              <a:t>That way</a:t>
            </a:r>
            <a:r>
              <a:rPr lang="en-US" dirty="0"/>
              <a:t> </a:t>
            </a:r>
            <a:r>
              <a:rPr lang="en-US" i="1" dirty="0"/>
              <a:t>“</a:t>
            </a:r>
            <a:r>
              <a:rPr lang="en-US" b="1" i="1" dirty="0"/>
              <a:t>is as darkness</a:t>
            </a:r>
            <a:r>
              <a:rPr lang="en-US" i="1" dirty="0"/>
              <a:t>.”</a:t>
            </a:r>
          </a:p>
          <a:p>
            <a:pPr lvl="1"/>
            <a:r>
              <a:rPr lang="en-US" b="1" i="1" dirty="0"/>
              <a:t>A</a:t>
            </a:r>
            <a:r>
              <a:rPr lang="en-US" b="1" dirty="0"/>
              <a:t>nyone who walks on it will</a:t>
            </a:r>
            <a:r>
              <a:rPr lang="en-US" dirty="0"/>
              <a:t> </a:t>
            </a:r>
            <a:r>
              <a:rPr lang="en-US" i="1" dirty="0"/>
              <a:t>“</a:t>
            </a:r>
            <a:r>
              <a:rPr lang="en-US" b="1" i="1" dirty="0"/>
              <a:t>stumble</a:t>
            </a:r>
            <a:r>
              <a:rPr lang="en-US" i="1" dirty="0"/>
              <a:t>” </a:t>
            </a:r>
            <a:r>
              <a:rPr lang="en-US" b="1" dirty="0"/>
              <a:t>over what he cannot see (Proverbs 4:19; 2:13); he</a:t>
            </a:r>
            <a:r>
              <a:rPr lang="en-US" dirty="0"/>
              <a:t> </a:t>
            </a:r>
            <a:r>
              <a:rPr lang="en-US" i="1" dirty="0"/>
              <a:t>“</a:t>
            </a:r>
            <a:r>
              <a:rPr lang="en-US" b="1" i="1" dirty="0" err="1"/>
              <a:t>knoweth</a:t>
            </a:r>
            <a:r>
              <a:rPr lang="en-US" b="1" i="1" dirty="0"/>
              <a:t> not whither he </a:t>
            </a:r>
            <a:r>
              <a:rPr lang="en-US" b="1" i="1" dirty="0" err="1"/>
              <a:t>goeth</a:t>
            </a:r>
            <a:r>
              <a:rPr lang="en-US" b="1" i="1" dirty="0"/>
              <a:t>, because the darkness hath blinded his eyes</a:t>
            </a:r>
            <a:r>
              <a:rPr lang="en-US" i="1" dirty="0"/>
              <a:t>”</a:t>
            </a:r>
            <a:r>
              <a:rPr lang="en-US" b="1" dirty="0"/>
              <a:t> (1 John 2:11).</a:t>
            </a:r>
          </a:p>
        </p:txBody>
      </p:sp>
    </p:spTree>
    <p:extLst>
      <p:ext uri="{BB962C8B-B14F-4D97-AF65-F5344CB8AC3E}">
        <p14:creationId xmlns:p14="http://schemas.microsoft.com/office/powerpoint/2010/main" val="179663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2233"/>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200712" y="1185521"/>
            <a:ext cx="8743950" cy="4672048"/>
          </a:xfrm>
        </p:spPr>
        <p:txBody>
          <a:bodyPr wrap="square">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a:t>nor sitteth in the seat of scoffers</a:t>
            </a:r>
            <a:r>
              <a:rPr lang="en-US" i="1" dirty="0"/>
              <a:t>”</a:t>
            </a:r>
          </a:p>
          <a:p>
            <a:pPr lvl="1"/>
            <a:r>
              <a:rPr lang="en-US" dirty="0"/>
              <a:t>Sinning is not enough, mockery is added.</a:t>
            </a:r>
          </a:p>
          <a:p>
            <a:pPr lvl="1"/>
            <a:r>
              <a:rPr lang="en-US" dirty="0"/>
              <a:t>A scornful person is someone incapable of heeding wisdom (Proverbs. 14:6), unwilling to listen to reproof (13:1; 15:12; 9:8), scoffing at the notions of sin (14:9), and justice (19:28).</a:t>
            </a:r>
          </a:p>
          <a:p>
            <a:pPr lvl="1"/>
            <a:r>
              <a:rPr lang="en-US" dirty="0"/>
              <a:t>Thus any scornful person is foolishly acting wickedly.</a:t>
            </a:r>
          </a:p>
        </p:txBody>
      </p:sp>
    </p:spTree>
    <p:extLst>
      <p:ext uri="{BB962C8B-B14F-4D97-AF65-F5344CB8AC3E}">
        <p14:creationId xmlns:p14="http://schemas.microsoft.com/office/powerpoint/2010/main" val="3980364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210139" y="808447"/>
            <a:ext cx="8743950" cy="5964710"/>
          </a:xfrm>
        </p:spPr>
        <p:txBody>
          <a:bodyPr wrap="square">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a:t>nor sitteth in the seat of scoffers</a:t>
            </a:r>
            <a:r>
              <a:rPr lang="en-US" i="1" dirty="0"/>
              <a:t>”</a:t>
            </a:r>
          </a:p>
          <a:p>
            <a:pPr lvl="1"/>
            <a:r>
              <a:rPr lang="en-US" dirty="0"/>
              <a:t>Sinning is not enough, mockery is added.</a:t>
            </a:r>
          </a:p>
          <a:p>
            <a:pPr lvl="1"/>
            <a:r>
              <a:rPr lang="en-US" dirty="0"/>
              <a:t>It is better to sit or dwell </a:t>
            </a:r>
            <a:r>
              <a:rPr lang="en-US" i="1" dirty="0"/>
              <a:t>“</a:t>
            </a:r>
            <a:r>
              <a:rPr lang="en-US" b="1" i="1" dirty="0"/>
              <a:t>in the wilderness</a:t>
            </a:r>
            <a:r>
              <a:rPr lang="en-US" i="1" dirty="0"/>
              <a:t>,” </a:t>
            </a:r>
            <a:r>
              <a:rPr lang="en-US" dirty="0"/>
              <a:t>or </a:t>
            </a:r>
            <a:r>
              <a:rPr lang="en-US" i="1" dirty="0"/>
              <a:t>“</a:t>
            </a:r>
            <a:r>
              <a:rPr lang="en-US" b="1" i="1" dirty="0"/>
              <a:t>in a corner of the housetop</a:t>
            </a:r>
            <a:r>
              <a:rPr lang="en-US" i="1" dirty="0"/>
              <a:t>,” </a:t>
            </a:r>
            <a:r>
              <a:rPr lang="en-US" dirty="0"/>
              <a:t>than with such people (Proverbs 21:19, 9; 25:24).</a:t>
            </a:r>
          </a:p>
          <a:p>
            <a:pPr lvl="1"/>
            <a:r>
              <a:rPr lang="en-US" dirty="0"/>
              <a:t>Therefore the righteous man </a:t>
            </a:r>
            <a:r>
              <a:rPr lang="en-US" i="1" dirty="0"/>
              <a:t>“</a:t>
            </a:r>
            <a:r>
              <a:rPr lang="en-US" b="1" i="1" dirty="0"/>
              <a:t>will not sit with the wicked</a:t>
            </a:r>
            <a:r>
              <a:rPr lang="en-US" i="1" dirty="0"/>
              <a:t>”</a:t>
            </a:r>
            <a:r>
              <a:rPr lang="en-US" dirty="0"/>
              <a:t> </a:t>
            </a:r>
            <a:r>
              <a:rPr lang="en-US" b="1" dirty="0"/>
              <a:t>(Psalms 26:4-5; 101:7)</a:t>
            </a:r>
            <a:r>
              <a:rPr lang="en-US" dirty="0"/>
              <a:t>; instead, he sits or dwells </a:t>
            </a:r>
            <a:r>
              <a:rPr lang="en-US" i="1" dirty="0"/>
              <a:t>“</a:t>
            </a:r>
            <a:r>
              <a:rPr lang="en-US" b="1" i="1" dirty="0"/>
              <a:t>in the house of the Lord all the days of my life</a:t>
            </a:r>
            <a:r>
              <a:rPr lang="en-US" i="1" dirty="0"/>
              <a:t>”</a:t>
            </a:r>
            <a:r>
              <a:rPr lang="en-US" b="1" dirty="0"/>
              <a:t> (27:4; 84:4)</a:t>
            </a:r>
            <a:r>
              <a:rPr lang="en-US" i="1" dirty="0"/>
              <a:t>, “</a:t>
            </a:r>
            <a:r>
              <a:rPr lang="en-US" b="1" i="1" dirty="0"/>
              <a:t>in the secret place of the Most High</a:t>
            </a:r>
            <a:r>
              <a:rPr lang="en-US" i="1" dirty="0"/>
              <a:t>”</a:t>
            </a:r>
            <a:r>
              <a:rPr lang="en-US" dirty="0"/>
              <a:t> </a:t>
            </a:r>
            <a:r>
              <a:rPr lang="en-US" b="1" dirty="0"/>
              <a:t>(91:1)</a:t>
            </a:r>
            <a:r>
              <a:rPr lang="en-US" dirty="0"/>
              <a:t>, </a:t>
            </a:r>
            <a:r>
              <a:rPr lang="en-US" i="1" dirty="0"/>
              <a:t>“</a:t>
            </a:r>
            <a:r>
              <a:rPr lang="en-US" b="1" i="1" dirty="0"/>
              <a:t>before God for ever</a:t>
            </a:r>
            <a:r>
              <a:rPr lang="en-US" i="1" dirty="0"/>
              <a:t>”</a:t>
            </a:r>
            <a:r>
              <a:rPr lang="en-US" b="1" dirty="0"/>
              <a:t> (61:7).</a:t>
            </a:r>
          </a:p>
        </p:txBody>
      </p:sp>
    </p:spTree>
    <p:extLst>
      <p:ext uri="{BB962C8B-B14F-4D97-AF65-F5344CB8AC3E}">
        <p14:creationId xmlns:p14="http://schemas.microsoft.com/office/powerpoint/2010/main" val="3057187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66627" y="1600200"/>
            <a:ext cx="8229600" cy="5016758"/>
          </a:xfrm>
        </p:spPr>
        <p:txBody>
          <a:bodyPr>
            <a:spAutoFit/>
          </a:bodyPr>
          <a:lstStyle/>
          <a:p>
            <a:pPr>
              <a:buNone/>
            </a:pPr>
            <a:r>
              <a:rPr lang="en-US" b="1" u="sng" dirty="0"/>
              <a:t>Character of the blessed man. 1:1-2</a:t>
            </a:r>
          </a:p>
          <a:p>
            <a:pPr>
              <a:buNone/>
            </a:pPr>
            <a:r>
              <a:rPr lang="en-US" dirty="0"/>
              <a:t>Positive:</a:t>
            </a:r>
          </a:p>
          <a:p>
            <a:pPr>
              <a:buNone/>
            </a:pPr>
            <a:r>
              <a:rPr lang="en-US" dirty="0"/>
              <a:t>	</a:t>
            </a:r>
            <a:r>
              <a:rPr lang="en-US" i="1" dirty="0"/>
              <a:t>“</a:t>
            </a:r>
            <a:r>
              <a:rPr lang="en-US" b="1" i="1" dirty="0"/>
              <a:t>But his delight is in the law of Jehovah</a:t>
            </a:r>
            <a:r>
              <a:rPr lang="en-US" i="1" dirty="0"/>
              <a:t>.”</a:t>
            </a:r>
            <a:br>
              <a:rPr lang="en-US" i="1" dirty="0"/>
            </a:br>
            <a:r>
              <a:rPr lang="en-US" b="1" dirty="0"/>
              <a:t>cf. Psalms 119:16, 24, 35, 47, 70, 77, 92, 174; </a:t>
            </a:r>
            <a:br>
              <a:rPr lang="en-US" b="1" dirty="0"/>
            </a:br>
            <a:r>
              <a:rPr lang="en-US" b="1" dirty="0"/>
              <a:t>Jeremiah 15:16-17; Psalms 19</a:t>
            </a:r>
          </a:p>
          <a:p>
            <a:pPr>
              <a:buNone/>
            </a:pPr>
            <a:endParaRPr lang="en-US" dirty="0"/>
          </a:p>
          <a:p>
            <a:pPr>
              <a:buNone/>
            </a:pPr>
            <a:r>
              <a:rPr lang="en-US" dirty="0"/>
              <a:t>	</a:t>
            </a:r>
            <a:r>
              <a:rPr lang="en-US" i="1" dirty="0"/>
              <a:t>“</a:t>
            </a:r>
            <a:r>
              <a:rPr lang="en-US" b="1" i="1" dirty="0"/>
              <a:t>and on his law doth he </a:t>
            </a:r>
            <a:r>
              <a:rPr lang="en-US" b="1" i="1" u="sng" dirty="0"/>
              <a:t>meditate</a:t>
            </a:r>
            <a:r>
              <a:rPr lang="en-US" b="1" i="1" dirty="0"/>
              <a:t> day and night</a:t>
            </a:r>
            <a:r>
              <a:rPr lang="en-US" i="1" dirty="0"/>
              <a:t>.” </a:t>
            </a:r>
            <a:r>
              <a:rPr lang="en-US" dirty="0"/>
              <a:t>(Moan, utter, speak – cf. Joshua 1:8)</a:t>
            </a:r>
          </a:p>
          <a:p>
            <a:pPr>
              <a:buNone/>
            </a:pPr>
            <a:r>
              <a:rPr lang="en-US" dirty="0"/>
              <a:t>	NOTE: Habitually, sets aside time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240379" y="1600200"/>
            <a:ext cx="8686800" cy="5152180"/>
          </a:xfrm>
        </p:spPr>
        <p:txBody>
          <a:bodyPr wrap="square">
            <a:spAutoFit/>
          </a:bodyPr>
          <a:lstStyle/>
          <a:p>
            <a:pPr>
              <a:buNone/>
            </a:pPr>
            <a:r>
              <a:rPr lang="en-US" b="1" u="sng" dirty="0"/>
              <a:t>Character of the blessed man. 1:1-2</a:t>
            </a:r>
          </a:p>
          <a:p>
            <a:pPr>
              <a:buNone/>
            </a:pPr>
            <a:r>
              <a:rPr lang="en-US" sz="2800" i="1" dirty="0"/>
              <a:t>“</a:t>
            </a:r>
            <a:r>
              <a:rPr lang="en-US" sz="2800" b="1" i="1" dirty="0"/>
              <a:t>Blessed are they that hear the word of God, and keep it</a:t>
            </a:r>
            <a:r>
              <a:rPr lang="en-US" sz="2800" i="1" dirty="0"/>
              <a:t>”</a:t>
            </a:r>
            <a:r>
              <a:rPr lang="en-US" sz="2800" b="1" dirty="0"/>
              <a:t> (Luke 11:28; John 13:17).</a:t>
            </a:r>
          </a:p>
          <a:p>
            <a:pPr>
              <a:buNone/>
            </a:pPr>
            <a:r>
              <a:rPr lang="en-US" sz="2800" i="1" dirty="0"/>
              <a:t>“</a:t>
            </a:r>
            <a:r>
              <a:rPr lang="en-US" sz="2800" b="1" i="1" dirty="0"/>
              <a:t>Blessed are they that do his commandments (wash their robes), that they may have right to the tree of life, and may enter in through the gates into the city</a:t>
            </a:r>
            <a:r>
              <a:rPr lang="en-US" sz="2800" i="1" dirty="0"/>
              <a:t>”</a:t>
            </a:r>
            <a:r>
              <a:rPr lang="en-US" sz="2800" b="1" dirty="0"/>
              <a:t> (KJV Revelation 22:14).</a:t>
            </a:r>
          </a:p>
          <a:p>
            <a:pPr>
              <a:buNone/>
            </a:pPr>
            <a:r>
              <a:rPr lang="en-US" sz="2800" i="1" dirty="0"/>
              <a:t>“</a:t>
            </a:r>
            <a:r>
              <a:rPr lang="en-US" sz="2800" b="1" i="1" dirty="0"/>
              <a:t>But he that </a:t>
            </a:r>
            <a:r>
              <a:rPr lang="en-US" sz="2800" b="1" i="1" dirty="0" err="1"/>
              <a:t>looketh</a:t>
            </a:r>
            <a:r>
              <a:rPr lang="en-US" sz="2800" b="1" i="1" dirty="0"/>
              <a:t> into the perfect law, the (law) of liberty, and (so) </a:t>
            </a:r>
            <a:r>
              <a:rPr lang="en-US" sz="2800" b="1" i="1" dirty="0" err="1"/>
              <a:t>continueth</a:t>
            </a:r>
            <a:r>
              <a:rPr lang="en-US" sz="2800" b="1" i="1" dirty="0"/>
              <a:t>, being not a hearer that </a:t>
            </a:r>
            <a:r>
              <a:rPr lang="en-US" sz="2800" b="1" i="1" dirty="0" err="1"/>
              <a:t>forgetteth</a:t>
            </a:r>
            <a:r>
              <a:rPr lang="en-US" sz="2800" b="1" i="1" dirty="0"/>
              <a:t> but a doer that worketh, this man shall be blessed in his doing</a:t>
            </a:r>
            <a:r>
              <a:rPr lang="en-US" sz="2800" i="1" dirty="0"/>
              <a:t>.”</a:t>
            </a:r>
            <a:r>
              <a:rPr lang="en-US" sz="2800" b="1" dirty="0"/>
              <a:t> (James 1:25).</a:t>
            </a:r>
          </a:p>
        </p:txBody>
      </p:sp>
    </p:spTree>
    <p:extLst>
      <p:ext uri="{BB962C8B-B14F-4D97-AF65-F5344CB8AC3E}">
        <p14:creationId xmlns:p14="http://schemas.microsoft.com/office/powerpoint/2010/main" val="1694605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1"/>
          <p:cNvSpPr txBox="1">
            <a:spLocks/>
          </p:cNvSpPr>
          <p:nvPr/>
        </p:nvSpPr>
        <p:spPr bwMode="auto">
          <a:xfrm>
            <a:off x="228600" y="461421"/>
            <a:ext cx="86868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Prosperity Of The Righteous</a:t>
            </a:r>
          </a:p>
        </p:txBody>
      </p:sp>
      <p:sp>
        <p:nvSpPr>
          <p:cNvPr id="6" name="Content Placeholder 2"/>
          <p:cNvSpPr txBox="1">
            <a:spLocks/>
          </p:cNvSpPr>
          <p:nvPr/>
        </p:nvSpPr>
        <p:spPr bwMode="auto">
          <a:xfrm>
            <a:off x="154781" y="1609787"/>
            <a:ext cx="8834438" cy="491826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marL="342900" marR="0" lvl="0" indent="-342900" algn="l" defTabSz="914400" rtl="0" eaLnBrk="1" fontAlgn="base" latinLnBrk="0" hangingPunct="1">
              <a:lnSpc>
                <a:spcPct val="100000"/>
              </a:lnSpc>
              <a:spcBef>
                <a:spcPct val="20000"/>
              </a:spcBef>
              <a:spcAft>
                <a:spcPct val="0"/>
              </a:spcAft>
              <a:buClr>
                <a:srgbClr val="E2D700"/>
              </a:buClr>
              <a:buSzPct val="70000"/>
              <a:buFontTx/>
              <a:buNone/>
              <a:tabLst/>
              <a:defRPr/>
            </a:pPr>
            <a:r>
              <a:rPr kumimoji="0" lang="en-US" sz="32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Psalms 1:3, </a:t>
            </a:r>
            <a:r>
              <a:rPr kumimoji="0" lang="en-US" sz="32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t>
            </a:r>
            <a:r>
              <a:rPr kumimoji="0" lang="en-US" sz="3200" b="1"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And he shall be like a tree</a:t>
            </a:r>
            <a:br>
              <a:rPr kumimoji="0" lang="en-US" sz="3200" b="1"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br>
            <a:r>
              <a:rPr kumimoji="0" lang="en-US" sz="32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(cf. Psalms 92:12-15; </a:t>
            </a:r>
            <a:r>
              <a:rPr kumimoji="0" lang="en-US" sz="3200" b="1" i="0" u="sng"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Jeremiah 17:5-8</a:t>
            </a:r>
            <a:r>
              <a:rPr kumimoji="0" lang="en-US" sz="32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 </a:t>
            </a:r>
            <a:r>
              <a:rPr kumimoji="0" lang="en-US" sz="3200" b="1"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planted by the streams of water </a:t>
            </a:r>
            <a:r>
              <a:rPr kumimoji="0" lang="en-US" sz="32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(cf. Ecclesiastes 2:4) </a:t>
            </a:r>
            <a:r>
              <a:rPr kumimoji="0" lang="en-US" sz="3200" b="1"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that bringeth forth its fruit in its season, whose leaf also doth not wither; and whatsoever he doeth shall prosper</a:t>
            </a:r>
            <a:r>
              <a:rPr kumimoji="0" lang="en-US" sz="32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t>
            </a:r>
            <a:br>
              <a:rPr kumimoji="0" lang="en-US" sz="32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br>
            <a:endParaRPr kumimoji="0" lang="en-US" sz="32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endParaRPr>
          </a:p>
          <a:p>
            <a:pPr marL="457200" marR="0" lvl="0" indent="-457200" algn="l" defTabSz="914400" rtl="0" eaLnBrk="1" fontAlgn="base" latinLnBrk="0" hangingPunct="1">
              <a:lnSpc>
                <a:spcPct val="100000"/>
              </a:lnSpc>
              <a:spcBef>
                <a:spcPct val="20000"/>
              </a:spcBef>
              <a:spcAft>
                <a:spcPct val="0"/>
              </a:spcAft>
              <a:buClr>
                <a:srgbClr val="E2D700"/>
              </a:buClr>
              <a:buSzPct val="70000"/>
              <a:buFont typeface="Wingdings" panose="05000000000000000000" pitchFamily="2" charset="2"/>
              <a:buChar char="Ø"/>
              <a:tabLst/>
              <a:defRPr/>
            </a:pPr>
            <a:r>
              <a:rPr kumimoji="0" lang="en-US" sz="2800" b="0"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Whatever losses, afflictions, and temptations may surround him in this world, he is rooted in the word of God and continues to flourish spiritually (cf. Matthew 7:24-25).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1"/>
          <p:cNvSpPr txBox="1">
            <a:spLocks/>
          </p:cNvSpPr>
          <p:nvPr/>
        </p:nvSpPr>
        <p:spPr bwMode="auto">
          <a:xfrm>
            <a:off x="228600" y="461421"/>
            <a:ext cx="86868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Prosperity Of The Righteous</a:t>
            </a:r>
          </a:p>
        </p:txBody>
      </p:sp>
      <p:sp>
        <p:nvSpPr>
          <p:cNvPr id="6" name="Content Placeholder 2"/>
          <p:cNvSpPr txBox="1">
            <a:spLocks/>
          </p:cNvSpPr>
          <p:nvPr/>
        </p:nvSpPr>
        <p:spPr bwMode="auto">
          <a:xfrm>
            <a:off x="154781" y="1282811"/>
            <a:ext cx="8834438" cy="5509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marL="342900" marR="0" lvl="0" indent="-342900" algn="l" defTabSz="914400" rtl="0" eaLnBrk="1" fontAlgn="base" latinLnBrk="0" hangingPunct="1">
              <a:lnSpc>
                <a:spcPct val="100000"/>
              </a:lnSpc>
              <a:spcBef>
                <a:spcPct val="20000"/>
              </a:spcBef>
              <a:spcAft>
                <a:spcPct val="0"/>
              </a:spcAft>
              <a:buClr>
                <a:srgbClr val="E2D700"/>
              </a:buClr>
              <a:buSzPct val="70000"/>
              <a:buFontTx/>
              <a:buNone/>
              <a:tabLst/>
              <a:defRPr/>
            </a:pPr>
            <a:r>
              <a:rPr kumimoji="0" lang="en-US" sz="32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Psalms 1:3, </a:t>
            </a:r>
            <a:r>
              <a:rPr kumimoji="0" lang="en-US" sz="32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t>
            </a:r>
            <a:r>
              <a:rPr kumimoji="0" lang="en-US" sz="3200" b="1"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And he shall be like a tree … and </a:t>
            </a:r>
            <a:r>
              <a:rPr kumimoji="0" lang="en-US" sz="3200" b="1" i="1" u="sng"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whatsoever he doeth shall prosper</a:t>
            </a:r>
            <a:r>
              <a:rPr kumimoji="0" lang="en-US" sz="32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 </a:t>
            </a:r>
          </a:p>
          <a:p>
            <a:pPr marL="342900" marR="0" lvl="0" indent="-342900" algn="l" defTabSz="914400" rtl="0" eaLnBrk="1" fontAlgn="base" latinLnBrk="0" hangingPunct="1">
              <a:lnSpc>
                <a:spcPct val="100000"/>
              </a:lnSpc>
              <a:spcBef>
                <a:spcPct val="20000"/>
              </a:spcBef>
              <a:spcAft>
                <a:spcPct val="0"/>
              </a:spcAft>
              <a:buClr>
                <a:srgbClr val="E2D700"/>
              </a:buClr>
              <a:buSzPct val="70000"/>
              <a:buFontTx/>
              <a:buNone/>
              <a:tabLst/>
              <a:defRPr/>
            </a:pPr>
            <a:r>
              <a:rPr kumimoji="0" lang="en-US" sz="28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1 Timothy 4:8</a:t>
            </a:r>
            <a:r>
              <a:rPr kumimoji="0" lang="en-US" sz="2800" b="0"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 </a:t>
            </a:r>
            <a:r>
              <a:rPr kumimoji="0" lang="en-US" sz="28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t>
            </a:r>
            <a:r>
              <a:rPr kumimoji="0" lang="en-US" sz="2800" b="1"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Godliness is profitable unto all things, having promise of the life that now is, and of that which is to come</a:t>
            </a:r>
            <a:r>
              <a:rPr kumimoji="0" lang="en-US" sz="28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t>
            </a:r>
            <a:r>
              <a:rPr kumimoji="0" lang="en-US" sz="28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 (cf. Philippians 4:11-13).</a:t>
            </a:r>
          </a:p>
          <a:p>
            <a:pPr marL="342900" marR="0" lvl="0" indent="-342900" algn="l" defTabSz="914400" rtl="0" eaLnBrk="1" fontAlgn="base" latinLnBrk="0" hangingPunct="1">
              <a:lnSpc>
                <a:spcPct val="100000"/>
              </a:lnSpc>
              <a:spcBef>
                <a:spcPct val="20000"/>
              </a:spcBef>
              <a:spcAft>
                <a:spcPct val="0"/>
              </a:spcAft>
              <a:buClr>
                <a:srgbClr val="E2D700"/>
              </a:buClr>
              <a:buSzPct val="70000"/>
              <a:buFontTx/>
              <a:buNone/>
              <a:tabLst/>
              <a:defRPr/>
            </a:pPr>
            <a:r>
              <a:rPr kumimoji="0" lang="en-US" sz="3200" b="0"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Even at the times when righteous people suffer </a:t>
            </a:r>
            <a:r>
              <a:rPr kumimoji="0" lang="en-US" sz="32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t>
            </a:r>
            <a:r>
              <a:rPr kumimoji="0" lang="en-US" sz="3200" b="1"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light affliction for the moment</a:t>
            </a:r>
            <a:r>
              <a:rPr kumimoji="0" lang="en-US" sz="32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t>
            </a:r>
            <a:r>
              <a:rPr kumimoji="0" lang="en-US" sz="3200" b="0"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 they are constantly, and in all things, prospering, because they are constantly, and in all things, receiving </a:t>
            </a:r>
            <a:r>
              <a:rPr kumimoji="0" lang="en-US" sz="32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t>
            </a:r>
            <a:r>
              <a:rPr kumimoji="0" lang="en-US" sz="3200" b="1"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more and more exceedingly an eternal weight of glory</a:t>
            </a:r>
            <a:r>
              <a:rPr kumimoji="0" lang="en-US" sz="3200" b="0" i="1"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a:t>
            </a:r>
            <a:r>
              <a:rPr kumimoji="0" lang="en-US" sz="32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 </a:t>
            </a:r>
            <a:br>
              <a:rPr kumimoji="0" lang="en-US" sz="32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br>
            <a:r>
              <a:rPr kumimoji="0" lang="en-US" sz="3200" b="1" i="0" u="none" strike="noStrike" kern="0" cap="none" spc="0" normalizeH="0" baseline="0" noProof="0" dirty="0">
                <a:ln>
                  <a:noFill/>
                </a:ln>
                <a:solidFill>
                  <a:prstClr val="white"/>
                </a:solidFill>
                <a:effectLst>
                  <a:outerShdw blurRad="38100" dist="38100" dir="2700000" algn="tl">
                    <a:srgbClr val="000000"/>
                  </a:outerShdw>
                </a:effectLst>
                <a:uLnTx/>
                <a:uFillTx/>
                <a:latin typeface="Garamond"/>
                <a:ea typeface="+mn-ea"/>
                <a:cs typeface="+mn-cs"/>
              </a:rPr>
              <a:t>(2 Corinthians 4:17ff).</a:t>
            </a:r>
          </a:p>
        </p:txBody>
      </p:sp>
    </p:spTree>
    <p:extLst>
      <p:ext uri="{BB962C8B-B14F-4D97-AF65-F5344CB8AC3E}">
        <p14:creationId xmlns:p14="http://schemas.microsoft.com/office/powerpoint/2010/main" val="2404108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3.gstatic.com/images?q=tbn:ANd9GcRYfCTs09yPeAs9eBYrwskCYLX6QtIbEfa8lqK0dbcVnDRGCpHI"/>
          <p:cNvPicPr>
            <a:picLocks noChangeAspect="1" noChangeArrowheads="1"/>
          </p:cNvPicPr>
          <p:nvPr/>
        </p:nvPicPr>
        <p:blipFill>
          <a:blip r:embed="rId2" cstate="print"/>
          <a:srcRect/>
          <a:stretch>
            <a:fillRect/>
          </a:stretch>
        </p:blipFill>
        <p:spPr bwMode="auto">
          <a:xfrm>
            <a:off x="7" y="-15240"/>
            <a:ext cx="4754138" cy="6858000"/>
          </a:xfrm>
          <a:prstGeom prst="rect">
            <a:avLst/>
          </a:prstGeom>
          <a:noFill/>
        </p:spPr>
      </p:pic>
      <p:sp>
        <p:nvSpPr>
          <p:cNvPr id="5" name="Title 1"/>
          <p:cNvSpPr>
            <a:spLocks noGrp="1"/>
          </p:cNvSpPr>
          <p:nvPr>
            <p:ph type="title"/>
          </p:nvPr>
        </p:nvSpPr>
        <p:spPr>
          <a:xfrm>
            <a:off x="381000" y="262983"/>
            <a:ext cx="8305800" cy="769441"/>
          </a:xfrm>
        </p:spPr>
        <p:txBody>
          <a:bodyPr>
            <a:spAutoFit/>
          </a:bodyPr>
          <a:lstStyle/>
          <a:p>
            <a:r>
              <a:rPr lang="en-US" dirty="0">
                <a:solidFill>
                  <a:schemeClr val="tx1"/>
                </a:solidFill>
              </a:rPr>
              <a:t>Condition Of The Unrighteous</a:t>
            </a:r>
          </a:p>
        </p:txBody>
      </p:sp>
      <p:sp>
        <p:nvSpPr>
          <p:cNvPr id="3" name="Content Placeholder 2"/>
          <p:cNvSpPr>
            <a:spLocks noGrp="1"/>
          </p:cNvSpPr>
          <p:nvPr>
            <p:ph idx="1"/>
          </p:nvPr>
        </p:nvSpPr>
        <p:spPr>
          <a:xfrm>
            <a:off x="4754145" y="1619250"/>
            <a:ext cx="4389849" cy="2899255"/>
          </a:xfrm>
        </p:spPr>
        <p:txBody>
          <a:bodyPr wrap="square">
            <a:spAutoFit/>
          </a:bodyPr>
          <a:lstStyle/>
          <a:p>
            <a:pPr>
              <a:buNone/>
            </a:pPr>
            <a:r>
              <a:rPr lang="en-US" sz="4000" b="1" u="sng" dirty="0"/>
              <a:t>Nothing like the righteous</a:t>
            </a:r>
            <a:r>
              <a:rPr lang="en-US" sz="4000" b="1" dirty="0"/>
              <a:t>. Verse 4</a:t>
            </a:r>
          </a:p>
          <a:p>
            <a:pPr>
              <a:buNone/>
            </a:pPr>
            <a:r>
              <a:rPr lang="en-US" dirty="0"/>
              <a:t>	</a:t>
            </a:r>
            <a:r>
              <a:rPr lang="en-US" i="1" dirty="0"/>
              <a:t>“</a:t>
            </a:r>
            <a:r>
              <a:rPr lang="en-US" b="1" i="1" dirty="0"/>
              <a:t>Like the chaff which the wind driveth away</a:t>
            </a:r>
            <a:r>
              <a:rPr lang="en-US" i="1"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Condition Of The Unrighteous</a:t>
            </a:r>
          </a:p>
        </p:txBody>
      </p:sp>
      <p:sp>
        <p:nvSpPr>
          <p:cNvPr id="3" name="Content Placeholder 2"/>
          <p:cNvSpPr>
            <a:spLocks noGrp="1"/>
          </p:cNvSpPr>
          <p:nvPr>
            <p:ph idx="1"/>
          </p:nvPr>
        </p:nvSpPr>
        <p:spPr>
          <a:xfrm>
            <a:off x="319089" y="1314454"/>
            <a:ext cx="8505825" cy="5115246"/>
          </a:xfrm>
        </p:spPr>
        <p:txBody>
          <a:bodyPr wrap="square">
            <a:spAutoFit/>
          </a:bodyPr>
          <a:lstStyle/>
          <a:p>
            <a:pPr>
              <a:buNone/>
            </a:pPr>
            <a:r>
              <a:rPr lang="en-US" sz="4000" b="1" u="sng" dirty="0"/>
              <a:t>No good end</a:t>
            </a:r>
            <a:r>
              <a:rPr lang="en-US" sz="4000" b="1" dirty="0"/>
              <a:t>. Verse 5</a:t>
            </a:r>
          </a:p>
          <a:p>
            <a:r>
              <a:rPr lang="en-US" i="1" dirty="0"/>
              <a:t>“</a:t>
            </a:r>
            <a:r>
              <a:rPr lang="en-US" b="1" i="1" dirty="0"/>
              <a:t>Therefore the wicked shall not stand in the judgment</a:t>
            </a:r>
            <a:r>
              <a:rPr lang="en-US" i="1" dirty="0"/>
              <a:t>,</a:t>
            </a:r>
          </a:p>
          <a:p>
            <a:r>
              <a:rPr lang="en-US" i="1" dirty="0"/>
              <a:t>“</a:t>
            </a:r>
            <a:r>
              <a:rPr lang="en-US" b="1" i="1" dirty="0"/>
              <a:t>nor sinners in the congregation of the righteous</a:t>
            </a:r>
            <a:r>
              <a:rPr lang="en-US" i="1" dirty="0"/>
              <a:t>.”</a:t>
            </a:r>
          </a:p>
          <a:p>
            <a:pPr>
              <a:buFont typeface="Wingdings" panose="05000000000000000000" pitchFamily="2" charset="2"/>
              <a:buChar char="Ø"/>
            </a:pPr>
            <a:r>
              <a:rPr lang="en-US" sz="2800" b="1" dirty="0"/>
              <a:t>The only person who can stand before the Lord is the person who remains watchful (Luke 21:36), who </a:t>
            </a:r>
            <a:r>
              <a:rPr lang="en-US" sz="2800" i="1" dirty="0"/>
              <a:t>“</a:t>
            </a:r>
            <a:r>
              <a:rPr lang="en-US" sz="2800" b="1" i="1" dirty="0"/>
              <a:t>hath clean hands, and a pure heart; who hath not lifted up his soul unto vanity, nor sworn deceitfully</a:t>
            </a:r>
            <a:r>
              <a:rPr lang="en-US" sz="2800" i="1" dirty="0"/>
              <a:t>”</a:t>
            </a:r>
            <a:r>
              <a:rPr lang="en-US" sz="2800" b="1" dirty="0"/>
              <a:t> (Psalms 24:3-6; cf. Romans 3:10ff).</a:t>
            </a:r>
            <a:endParaRPr lang="en-U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Psalms 1 Final Contrast</a:t>
            </a:r>
          </a:p>
        </p:txBody>
      </p:sp>
      <p:sp>
        <p:nvSpPr>
          <p:cNvPr id="3" name="Content Placeholder 2"/>
          <p:cNvSpPr>
            <a:spLocks noGrp="1"/>
          </p:cNvSpPr>
          <p:nvPr>
            <p:ph idx="1"/>
          </p:nvPr>
        </p:nvSpPr>
        <p:spPr>
          <a:xfrm>
            <a:off x="344077" y="1600204"/>
            <a:ext cx="8486775" cy="3834896"/>
          </a:xfrm>
        </p:spPr>
        <p:txBody>
          <a:bodyPr wrap="square">
            <a:spAutoFit/>
          </a:bodyPr>
          <a:lstStyle/>
          <a:p>
            <a:pPr>
              <a:buNone/>
            </a:pPr>
            <a:r>
              <a:rPr lang="en-US" i="1" dirty="0"/>
              <a:t>“</a:t>
            </a:r>
            <a:r>
              <a:rPr lang="en-US" b="1" i="1" u="sng" dirty="0"/>
              <a:t>The way of the righteous</a:t>
            </a:r>
            <a:r>
              <a:rPr lang="en-US" i="1" dirty="0"/>
              <a:t>.”</a:t>
            </a:r>
          </a:p>
          <a:p>
            <a:pPr>
              <a:buNone/>
            </a:pPr>
            <a:r>
              <a:rPr lang="en-US" b="1" i="1" dirty="0"/>
              <a:t>	</a:t>
            </a:r>
            <a:r>
              <a:rPr lang="en-US" dirty="0"/>
              <a:t>The Lord </a:t>
            </a:r>
            <a:r>
              <a:rPr lang="en-US" i="1" dirty="0"/>
              <a:t>“</a:t>
            </a:r>
            <a:r>
              <a:rPr lang="en-US" b="1" i="1" dirty="0"/>
              <a:t>knows</a:t>
            </a:r>
            <a:r>
              <a:rPr lang="en-US" i="1" dirty="0"/>
              <a:t>” </a:t>
            </a:r>
            <a:r>
              <a:rPr lang="en-US" b="1" dirty="0"/>
              <a:t>cf. Psalms 23:4</a:t>
            </a:r>
          </a:p>
          <a:p>
            <a:pPr>
              <a:buNone/>
            </a:pPr>
            <a:endParaRPr lang="en-US" b="1" dirty="0"/>
          </a:p>
          <a:p>
            <a:r>
              <a:rPr lang="en-US" dirty="0"/>
              <a:t>The Lord is not like us. We can see only the surface, but the Lord sees into the heart </a:t>
            </a:r>
            <a:br>
              <a:rPr lang="en-US" dirty="0"/>
            </a:br>
            <a:r>
              <a:rPr lang="en-US" dirty="0"/>
              <a:t>(1 Samuel 16:7) and knows the heart </a:t>
            </a:r>
            <a:br>
              <a:rPr lang="en-US" dirty="0"/>
            </a:br>
            <a:r>
              <a:rPr lang="en-US" dirty="0"/>
              <a:t>(1 Kings 8:39; 1 Chronicles 28:9; Proverbs 15:11).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Outline Psalms 1:1-6</a:t>
            </a:r>
          </a:p>
        </p:txBody>
      </p:sp>
      <p:sp>
        <p:nvSpPr>
          <p:cNvPr id="3" name="Content Placeholder 2"/>
          <p:cNvSpPr>
            <a:spLocks noGrp="1"/>
          </p:cNvSpPr>
          <p:nvPr>
            <p:ph idx="1"/>
          </p:nvPr>
        </p:nvSpPr>
        <p:spPr>
          <a:xfrm>
            <a:off x="457200" y="1600204"/>
            <a:ext cx="8229600" cy="5078313"/>
          </a:xfrm>
        </p:spPr>
        <p:txBody>
          <a:bodyPr>
            <a:spAutoFit/>
          </a:bodyPr>
          <a:lstStyle/>
          <a:p>
            <a:r>
              <a:rPr lang="en-US" u="sng" dirty="0"/>
              <a:t>The blessedness of the </a:t>
            </a:r>
            <a:r>
              <a:rPr lang="en-US" sz="3600" b="1" u="sng" dirty="0"/>
              <a:t>righteous man</a:t>
            </a:r>
            <a:r>
              <a:rPr lang="en-US" dirty="0"/>
              <a:t>.</a:t>
            </a:r>
          </a:p>
          <a:p>
            <a:pPr lvl="1"/>
            <a:r>
              <a:rPr lang="en-US" dirty="0"/>
              <a:t>His character. 1:1-2</a:t>
            </a:r>
          </a:p>
          <a:p>
            <a:pPr lvl="1"/>
            <a:r>
              <a:rPr lang="en-US" dirty="0"/>
              <a:t>His prosperity. 1:3</a:t>
            </a:r>
          </a:p>
          <a:p>
            <a:r>
              <a:rPr lang="en-US" u="sng" dirty="0"/>
              <a:t>The condition of the </a:t>
            </a:r>
            <a:r>
              <a:rPr lang="en-US" sz="3600" b="1" u="sng" dirty="0"/>
              <a:t>unrighteous</a:t>
            </a:r>
            <a:r>
              <a:rPr lang="en-US" dirty="0"/>
              <a:t>.</a:t>
            </a:r>
          </a:p>
          <a:p>
            <a:pPr lvl="1"/>
            <a:r>
              <a:rPr lang="en-US" dirty="0"/>
              <a:t>Nothing like the righteous. 1:4</a:t>
            </a:r>
          </a:p>
          <a:p>
            <a:pPr lvl="1"/>
            <a:r>
              <a:rPr lang="en-US" dirty="0"/>
              <a:t>No good end. 1:5</a:t>
            </a:r>
          </a:p>
          <a:p>
            <a:r>
              <a:rPr lang="en-US" u="sng" dirty="0"/>
              <a:t>The final contrast between the </a:t>
            </a:r>
            <a:r>
              <a:rPr lang="en-US" sz="3600" b="1" u="sng" dirty="0"/>
              <a:t>two</a:t>
            </a:r>
            <a:r>
              <a:rPr lang="en-US" sz="3600" u="sng" dirty="0"/>
              <a:t> </a:t>
            </a:r>
            <a:r>
              <a:rPr lang="en-US" sz="3600" i="1" u="sng" dirty="0"/>
              <a:t>“</a:t>
            </a:r>
            <a:r>
              <a:rPr lang="en-US" sz="3600" b="1" i="1" u="sng" dirty="0"/>
              <a:t>ways</a:t>
            </a:r>
            <a:r>
              <a:rPr lang="en-US" sz="3600" i="1" dirty="0"/>
              <a:t>.”</a:t>
            </a:r>
            <a:endParaRPr lang="en-US" i="1" dirty="0"/>
          </a:p>
          <a:p>
            <a:pPr lvl="1"/>
            <a:r>
              <a:rPr lang="en-US" dirty="0"/>
              <a:t>The righteous. 1:6</a:t>
            </a:r>
          </a:p>
          <a:p>
            <a:pPr lvl="1"/>
            <a:r>
              <a:rPr lang="en-US" dirty="0"/>
              <a:t>The unrighteous. 1:6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Psalms 1 Final Contrast</a:t>
            </a:r>
          </a:p>
        </p:txBody>
      </p:sp>
      <p:sp>
        <p:nvSpPr>
          <p:cNvPr id="3" name="Content Placeholder 2"/>
          <p:cNvSpPr>
            <a:spLocks noGrp="1"/>
          </p:cNvSpPr>
          <p:nvPr>
            <p:ph idx="1"/>
          </p:nvPr>
        </p:nvSpPr>
        <p:spPr>
          <a:xfrm>
            <a:off x="228600" y="1638306"/>
            <a:ext cx="8686800" cy="3342453"/>
          </a:xfrm>
        </p:spPr>
        <p:txBody>
          <a:bodyPr wrap="square">
            <a:spAutoFit/>
          </a:bodyPr>
          <a:lstStyle/>
          <a:p>
            <a:pPr>
              <a:buNone/>
            </a:pPr>
            <a:r>
              <a:rPr lang="en-US" b="1" i="1" u="sng" dirty="0"/>
              <a:t>The way of the wicked</a:t>
            </a:r>
            <a:r>
              <a:rPr lang="en-US" i="1" dirty="0"/>
              <a:t>.”</a:t>
            </a:r>
          </a:p>
          <a:p>
            <a:pPr>
              <a:buNone/>
            </a:pPr>
            <a:r>
              <a:rPr lang="en-US" b="1" i="1" dirty="0"/>
              <a:t>	</a:t>
            </a:r>
            <a:r>
              <a:rPr lang="en-US" i="1" dirty="0"/>
              <a:t>“</a:t>
            </a:r>
            <a:r>
              <a:rPr lang="en-US" b="1" i="1" dirty="0"/>
              <a:t>Perish</a:t>
            </a:r>
            <a:r>
              <a:rPr lang="en-US" i="1" dirty="0"/>
              <a:t>” </a:t>
            </a:r>
            <a:r>
              <a:rPr lang="en-US" b="1" dirty="0"/>
              <a:t>Ruin</a:t>
            </a:r>
          </a:p>
          <a:p>
            <a:r>
              <a:rPr lang="en-US" b="1" dirty="0"/>
              <a:t>The judgment on the last day.</a:t>
            </a:r>
            <a:br>
              <a:rPr lang="en-US" b="1" dirty="0"/>
            </a:br>
            <a:r>
              <a:rPr lang="en-US" b="1" dirty="0"/>
              <a:t>(2 Thessalonians 1:8-9; Philippians 3:19; Matthew 25:41-46; 2 Peter 3:7; Revelation 21:8).</a:t>
            </a:r>
          </a:p>
          <a:p>
            <a:r>
              <a:rPr lang="en-US" b="1" dirty="0"/>
              <a:t>The Psalmist foretold … (Psalms 73:27; 92:9).</a:t>
            </a:r>
          </a:p>
        </p:txBody>
      </p:sp>
    </p:spTree>
    <p:extLst>
      <p:ext uri="{BB962C8B-B14F-4D97-AF65-F5344CB8AC3E}">
        <p14:creationId xmlns:p14="http://schemas.microsoft.com/office/powerpoint/2010/main" val="135188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297F2-430C-49C2-AA26-EFA2A7BCCD3F}"/>
              </a:ext>
            </a:extLst>
          </p:cNvPr>
          <p:cNvSpPr>
            <a:spLocks noGrp="1"/>
          </p:cNvSpPr>
          <p:nvPr>
            <p:ph type="title"/>
          </p:nvPr>
        </p:nvSpPr>
        <p:spPr>
          <a:xfrm>
            <a:off x="457200" y="461417"/>
            <a:ext cx="8229600" cy="769441"/>
          </a:xfrm>
        </p:spPr>
        <p:txBody>
          <a:bodyPr>
            <a:spAutoFit/>
          </a:bodyPr>
          <a:lstStyle/>
          <a:p>
            <a:r>
              <a:rPr lang="en-US" dirty="0">
                <a:solidFill>
                  <a:schemeClr val="tx1"/>
                </a:solidFill>
              </a:rPr>
              <a:t>Choices</a:t>
            </a:r>
          </a:p>
        </p:txBody>
      </p:sp>
      <p:sp>
        <p:nvSpPr>
          <p:cNvPr id="3" name="Content Placeholder 2">
            <a:extLst>
              <a:ext uri="{FF2B5EF4-FFF2-40B4-BE49-F238E27FC236}">
                <a16:creationId xmlns:a16="http://schemas.microsoft.com/office/drawing/2014/main" id="{7A598AFE-4D8D-4282-9C30-EADEE0249A63}"/>
              </a:ext>
            </a:extLst>
          </p:cNvPr>
          <p:cNvSpPr>
            <a:spLocks noGrp="1"/>
          </p:cNvSpPr>
          <p:nvPr>
            <p:ph idx="1"/>
          </p:nvPr>
        </p:nvSpPr>
        <p:spPr>
          <a:xfrm>
            <a:off x="266700" y="1285877"/>
            <a:ext cx="8610600" cy="4462760"/>
          </a:xfrm>
        </p:spPr>
        <p:txBody>
          <a:bodyPr>
            <a:spAutoFit/>
          </a:bodyPr>
          <a:lstStyle/>
          <a:p>
            <a:r>
              <a:rPr lang="en-US" dirty="0"/>
              <a:t>Moses said, </a:t>
            </a:r>
            <a:r>
              <a:rPr lang="en-US" sz="2800" i="1" dirty="0"/>
              <a:t>“</a:t>
            </a:r>
            <a:r>
              <a:rPr lang="en-US" sz="2800" b="1" i="1" dirty="0"/>
              <a:t>I call heaven and earth to witness against you this day, that I have set before thee life and death, the blessing and the curse: therefore choose life, that thou mayest live, thou and thy seed; to love Jehovah thy God, to obey his voice, and to cleave unto him; for he is thy life, and the length of thy days; that thou mayest dwell in the land which Jehovah sware unto thy fathers, to Abraham, to Isaac, and to Jacob, to give them</a:t>
            </a:r>
            <a:r>
              <a:rPr lang="en-US" sz="2800" i="1" dirty="0"/>
              <a:t>.” </a:t>
            </a:r>
            <a:r>
              <a:rPr lang="en-US" sz="2800" b="1" dirty="0"/>
              <a:t>(Deuteronomy 30:19-20; cf. Joshua 24:15; 1 Kings 18:21; Jeremiah 21:8-9).</a:t>
            </a:r>
            <a:endParaRPr lang="en-US" b="1" dirty="0"/>
          </a:p>
        </p:txBody>
      </p:sp>
    </p:spTree>
    <p:extLst>
      <p:ext uri="{BB962C8B-B14F-4D97-AF65-F5344CB8AC3E}">
        <p14:creationId xmlns:p14="http://schemas.microsoft.com/office/powerpoint/2010/main" val="3486864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297F2-430C-49C2-AA26-EFA2A7BCCD3F}"/>
              </a:ext>
            </a:extLst>
          </p:cNvPr>
          <p:cNvSpPr>
            <a:spLocks noGrp="1"/>
          </p:cNvSpPr>
          <p:nvPr>
            <p:ph type="title"/>
          </p:nvPr>
        </p:nvSpPr>
        <p:spPr>
          <a:xfrm>
            <a:off x="457200" y="461417"/>
            <a:ext cx="8229600" cy="769441"/>
          </a:xfrm>
        </p:spPr>
        <p:txBody>
          <a:bodyPr>
            <a:spAutoFit/>
          </a:bodyPr>
          <a:lstStyle/>
          <a:p>
            <a:r>
              <a:rPr lang="en-US" dirty="0">
                <a:solidFill>
                  <a:schemeClr val="tx1"/>
                </a:solidFill>
              </a:rPr>
              <a:t>Choices</a:t>
            </a:r>
          </a:p>
        </p:txBody>
      </p:sp>
      <p:sp>
        <p:nvSpPr>
          <p:cNvPr id="3" name="Content Placeholder 2">
            <a:extLst>
              <a:ext uri="{FF2B5EF4-FFF2-40B4-BE49-F238E27FC236}">
                <a16:creationId xmlns:a16="http://schemas.microsoft.com/office/drawing/2014/main" id="{7A598AFE-4D8D-4282-9C30-EADEE0249A63}"/>
              </a:ext>
            </a:extLst>
          </p:cNvPr>
          <p:cNvSpPr>
            <a:spLocks noGrp="1"/>
          </p:cNvSpPr>
          <p:nvPr>
            <p:ph idx="1"/>
          </p:nvPr>
        </p:nvSpPr>
        <p:spPr>
          <a:xfrm>
            <a:off x="457200" y="1600206"/>
            <a:ext cx="8229600" cy="3539430"/>
          </a:xfrm>
        </p:spPr>
        <p:txBody>
          <a:bodyPr>
            <a:spAutoFit/>
          </a:bodyPr>
          <a:lstStyle/>
          <a:p>
            <a:r>
              <a:rPr lang="en-US" dirty="0"/>
              <a:t>And Jesus said, </a:t>
            </a:r>
            <a:r>
              <a:rPr lang="en-US" i="1" dirty="0"/>
              <a:t>“</a:t>
            </a:r>
            <a:r>
              <a:rPr lang="en-US" b="1" i="1" dirty="0"/>
              <a:t>Enter ye in by the narrow gate: for wide is the gate, and broad is the way, that leadeth to destruction, and many are they that enter in thereby. For narrow is the gate, and straitened the way, that leadeth unto life, and few are they that find it</a:t>
            </a:r>
            <a:r>
              <a:rPr lang="en-US" i="1" dirty="0"/>
              <a:t>.”</a:t>
            </a:r>
            <a:r>
              <a:rPr lang="en-US" b="1" dirty="0"/>
              <a:t> (Matthew 7:13-14; cf. Luke 13:24-27).</a:t>
            </a:r>
          </a:p>
        </p:txBody>
      </p:sp>
    </p:spTree>
    <p:extLst>
      <p:ext uri="{BB962C8B-B14F-4D97-AF65-F5344CB8AC3E}">
        <p14:creationId xmlns:p14="http://schemas.microsoft.com/office/powerpoint/2010/main" val="1824971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6"/>
            <a:ext cx="8229600" cy="2714589"/>
          </a:xfrm>
        </p:spPr>
        <p:txBody>
          <a:bodyPr>
            <a:spAutoFit/>
          </a:bodyPr>
          <a:lstStyle/>
          <a:p>
            <a:pPr marL="0" indent="0">
              <a:buNone/>
            </a:pPr>
            <a:r>
              <a:rPr lang="en-US" u="sng" dirty="0"/>
              <a:t>Character of the </a:t>
            </a:r>
            <a:r>
              <a:rPr lang="en-US" sz="3600" b="1" u="sng" dirty="0"/>
              <a:t>blessed</a:t>
            </a:r>
            <a:r>
              <a:rPr lang="en-US" u="sng" dirty="0"/>
              <a:t> man</a:t>
            </a:r>
            <a:r>
              <a:rPr lang="en-US" dirty="0"/>
              <a:t>. 1:1-2</a:t>
            </a:r>
          </a:p>
          <a:p>
            <a:pPr marL="0" indent="0">
              <a:buNone/>
            </a:pPr>
            <a:r>
              <a:rPr lang="en-US" dirty="0"/>
              <a:t>“It does not mean ‘fortunate’ or ‘lucky’ (blessedness does not depend on fortune or luck – medieval English ‘hap’ – but on God’s will: </a:t>
            </a:r>
            <a:r>
              <a:rPr lang="en-US" dirty="0" err="1"/>
              <a:t>Pss</a:t>
            </a:r>
            <a:r>
              <a:rPr lang="en-US" dirty="0"/>
              <a:t>. 33:12; 65:4).”</a:t>
            </a:r>
          </a:p>
        </p:txBody>
      </p:sp>
      <p:sp>
        <p:nvSpPr>
          <p:cNvPr id="4" name="TextBox 3">
            <a:extLst>
              <a:ext uri="{FF2B5EF4-FFF2-40B4-BE49-F238E27FC236}">
                <a16:creationId xmlns:a16="http://schemas.microsoft.com/office/drawing/2014/main" id="{A1DE3A49-7E0C-4C61-96E9-BE49C1575907}"/>
              </a:ext>
            </a:extLst>
          </p:cNvPr>
          <p:cNvSpPr txBox="1"/>
          <p:nvPr/>
        </p:nvSpPr>
        <p:spPr>
          <a:xfrm>
            <a:off x="596925" y="6084395"/>
            <a:ext cx="795015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Garamond"/>
                <a:ea typeface="+mn-ea"/>
                <a:cs typeface="+mn-cs"/>
              </a:rPr>
              <a:t>(Evan and Marie Blackmore, </a:t>
            </a:r>
            <a:r>
              <a:rPr kumimoji="0" lang="en-US" sz="1800" b="0" i="1" u="none" strike="noStrike" kern="1200" cap="none" spc="0" normalizeH="0" baseline="0" noProof="0" dirty="0">
                <a:ln>
                  <a:noFill/>
                </a:ln>
                <a:solidFill>
                  <a:prstClr val="white"/>
                </a:solidFill>
                <a:effectLst/>
                <a:uLnTx/>
                <a:uFillTx/>
                <a:latin typeface="Garamond"/>
                <a:ea typeface="+mn-ea"/>
                <a:cs typeface="+mn-cs"/>
              </a:rPr>
              <a:t>Psalms I</a:t>
            </a:r>
            <a:r>
              <a:rPr kumimoji="0" lang="en-US" sz="1800" b="0" i="0" u="none" strike="noStrike" kern="1200" cap="none" spc="0" normalizeH="0" baseline="0" noProof="0" dirty="0">
                <a:ln>
                  <a:noFill/>
                </a:ln>
                <a:solidFill>
                  <a:prstClr val="white"/>
                </a:solidFill>
                <a:effectLst/>
                <a:uLnTx/>
                <a:uFillTx/>
                <a:latin typeface="Garamond"/>
                <a:ea typeface="+mn-ea"/>
                <a:cs typeface="+mn-cs"/>
              </a:rPr>
              <a:t>, Truth Commentaries, pages 100-101)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6"/>
            <a:ext cx="8229600" cy="4191917"/>
          </a:xfrm>
        </p:spPr>
        <p:txBody>
          <a:bodyPr>
            <a:spAutoFit/>
          </a:bodyPr>
          <a:lstStyle/>
          <a:p>
            <a:pPr>
              <a:buNone/>
            </a:pPr>
            <a:r>
              <a:rPr lang="en-US" u="sng" dirty="0"/>
              <a:t>Character of the </a:t>
            </a:r>
            <a:r>
              <a:rPr lang="en-US" sz="3600" b="1" u="sng" dirty="0"/>
              <a:t>blessed</a:t>
            </a:r>
            <a:r>
              <a:rPr lang="en-US" u="sng" dirty="0"/>
              <a:t> man</a:t>
            </a:r>
            <a:r>
              <a:rPr lang="en-US" dirty="0"/>
              <a:t>. 1:1-2</a:t>
            </a:r>
          </a:p>
          <a:p>
            <a:pPr marL="0" indent="0">
              <a:buNone/>
            </a:pPr>
            <a:r>
              <a:rPr lang="en-US" dirty="0"/>
              <a:t>“Nor does it mean ‘cheerful.’ It is describing the man’s condition, not his feelings. Jesus was ‘a man of sorrows, and acquainted with grief’ (Isa. 53:3), and those who follow him faithfully will likewise have ‘great heaviness and continual sorrow in [their] heart,’ especially when they contemplate those who are still outside Christ (Rom. 9:2).”</a:t>
            </a:r>
          </a:p>
        </p:txBody>
      </p:sp>
      <p:sp>
        <p:nvSpPr>
          <p:cNvPr id="5" name="TextBox 4">
            <a:extLst>
              <a:ext uri="{FF2B5EF4-FFF2-40B4-BE49-F238E27FC236}">
                <a16:creationId xmlns:a16="http://schemas.microsoft.com/office/drawing/2014/main" id="{1A5DDE7C-1EB3-30D4-810A-18EC72EB3550}"/>
              </a:ext>
            </a:extLst>
          </p:cNvPr>
          <p:cNvSpPr txBox="1"/>
          <p:nvPr/>
        </p:nvSpPr>
        <p:spPr>
          <a:xfrm>
            <a:off x="596925" y="6084395"/>
            <a:ext cx="795015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Garamond"/>
                <a:ea typeface="+mn-ea"/>
                <a:cs typeface="+mn-cs"/>
              </a:rPr>
              <a:t>(Evan and Marie Blackmore, </a:t>
            </a:r>
            <a:r>
              <a:rPr kumimoji="0" lang="en-US" sz="1800" b="0" i="1" u="none" strike="noStrike" kern="1200" cap="none" spc="0" normalizeH="0" baseline="0" noProof="0" dirty="0">
                <a:ln>
                  <a:noFill/>
                </a:ln>
                <a:solidFill>
                  <a:prstClr val="white"/>
                </a:solidFill>
                <a:effectLst/>
                <a:uLnTx/>
                <a:uFillTx/>
                <a:latin typeface="Garamond"/>
                <a:ea typeface="+mn-ea"/>
                <a:cs typeface="+mn-cs"/>
              </a:rPr>
              <a:t>Psalms I</a:t>
            </a:r>
            <a:r>
              <a:rPr kumimoji="0" lang="en-US" sz="1800" b="0" i="0" u="none" strike="noStrike" kern="1200" cap="none" spc="0" normalizeH="0" baseline="0" noProof="0" dirty="0">
                <a:ln>
                  <a:noFill/>
                </a:ln>
                <a:solidFill>
                  <a:prstClr val="white"/>
                </a:solidFill>
                <a:effectLst/>
                <a:uLnTx/>
                <a:uFillTx/>
                <a:latin typeface="Garamond"/>
                <a:ea typeface="+mn-ea"/>
                <a:cs typeface="+mn-cs"/>
              </a:rPr>
              <a:t>, Truth Commentaries, pages 100-101)</a:t>
            </a:r>
          </a:p>
        </p:txBody>
      </p:sp>
    </p:spTree>
    <p:extLst>
      <p:ext uri="{BB962C8B-B14F-4D97-AF65-F5344CB8AC3E}">
        <p14:creationId xmlns:p14="http://schemas.microsoft.com/office/powerpoint/2010/main" val="1782947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4"/>
            <a:ext cx="8229600" cy="2776145"/>
          </a:xfrm>
        </p:spPr>
        <p:txBody>
          <a:bodyPr>
            <a:spAutoFit/>
          </a:bodyPr>
          <a:lstStyle/>
          <a:p>
            <a:pPr>
              <a:buNone/>
            </a:pPr>
            <a:r>
              <a:rPr lang="en-US" u="sng" dirty="0"/>
              <a:t>Character of the </a:t>
            </a:r>
            <a:r>
              <a:rPr lang="en-US" sz="3600" b="1" u="sng" dirty="0"/>
              <a:t>blessed</a:t>
            </a:r>
            <a:r>
              <a:rPr lang="en-US" u="sng" dirty="0"/>
              <a:t> man</a:t>
            </a:r>
            <a:r>
              <a:rPr lang="en-US" dirty="0"/>
              <a:t>. 1:1-2</a:t>
            </a:r>
          </a:p>
          <a:p>
            <a:pPr marL="0" indent="0">
              <a:buNone/>
            </a:pPr>
            <a:r>
              <a:rPr lang="en-US" dirty="0"/>
              <a:t>“The man described here is blessed or ‘happy,’ not in the sense that he is lucky or that he is cheerful, </a:t>
            </a:r>
            <a:r>
              <a:rPr lang="en-US" sz="3600" b="1" dirty="0"/>
              <a:t>but in the sense that he is prospering </a:t>
            </a:r>
            <a:r>
              <a:rPr lang="en-US" dirty="0"/>
              <a:t>(‘whatsoever he doeth shall prosper,’ v. 3).”</a:t>
            </a:r>
          </a:p>
        </p:txBody>
      </p:sp>
      <p:sp>
        <p:nvSpPr>
          <p:cNvPr id="5" name="TextBox 4">
            <a:extLst>
              <a:ext uri="{FF2B5EF4-FFF2-40B4-BE49-F238E27FC236}">
                <a16:creationId xmlns:a16="http://schemas.microsoft.com/office/drawing/2014/main" id="{8BDF0A40-13BD-4BF5-BB4F-AF5F61C0291A}"/>
              </a:ext>
            </a:extLst>
          </p:cNvPr>
          <p:cNvSpPr txBox="1"/>
          <p:nvPr/>
        </p:nvSpPr>
        <p:spPr>
          <a:xfrm>
            <a:off x="141405" y="5648327"/>
            <a:ext cx="8686799" cy="507831"/>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700" b="0" i="0" u="none" strike="noStrike" kern="1200" cap="none" spc="0" normalizeH="0" baseline="0" noProof="0" dirty="0">
                <a:ln>
                  <a:noFill/>
                </a:ln>
                <a:solidFill>
                  <a:prstClr val="white"/>
                </a:solidFill>
                <a:effectLst/>
                <a:uLnTx/>
                <a:uFillTx/>
                <a:latin typeface="Garamond"/>
                <a:ea typeface="+mn-ea"/>
                <a:cs typeface="+mn-cs"/>
              </a:rPr>
              <a:t>In other words, he is abundantly blessed. (cf. Mark 10:29-30)</a:t>
            </a:r>
          </a:p>
        </p:txBody>
      </p:sp>
      <p:sp>
        <p:nvSpPr>
          <p:cNvPr id="6" name="TextBox 5">
            <a:extLst>
              <a:ext uri="{FF2B5EF4-FFF2-40B4-BE49-F238E27FC236}">
                <a16:creationId xmlns:a16="http://schemas.microsoft.com/office/drawing/2014/main" id="{0160FB4A-E957-459D-0785-CA1AB1D22E0D}"/>
              </a:ext>
            </a:extLst>
          </p:cNvPr>
          <p:cNvSpPr txBox="1"/>
          <p:nvPr/>
        </p:nvSpPr>
        <p:spPr>
          <a:xfrm>
            <a:off x="380108" y="4585533"/>
            <a:ext cx="795015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Garamond"/>
                <a:ea typeface="+mn-ea"/>
                <a:cs typeface="+mn-cs"/>
              </a:rPr>
              <a:t>(Evan and Marie Blackmore, </a:t>
            </a:r>
            <a:r>
              <a:rPr kumimoji="0" lang="en-US" sz="1800" b="0" i="1" u="none" strike="noStrike" kern="1200" cap="none" spc="0" normalizeH="0" baseline="0" noProof="0" dirty="0">
                <a:ln>
                  <a:noFill/>
                </a:ln>
                <a:solidFill>
                  <a:prstClr val="white"/>
                </a:solidFill>
                <a:effectLst/>
                <a:uLnTx/>
                <a:uFillTx/>
                <a:latin typeface="Garamond"/>
                <a:ea typeface="+mn-ea"/>
                <a:cs typeface="+mn-cs"/>
              </a:rPr>
              <a:t>Psalms I</a:t>
            </a:r>
            <a:r>
              <a:rPr kumimoji="0" lang="en-US" sz="1800" b="0" i="0" u="none" strike="noStrike" kern="1200" cap="none" spc="0" normalizeH="0" baseline="0" noProof="0" dirty="0">
                <a:ln>
                  <a:noFill/>
                </a:ln>
                <a:solidFill>
                  <a:prstClr val="white"/>
                </a:solidFill>
                <a:effectLst/>
                <a:uLnTx/>
                <a:uFillTx/>
                <a:latin typeface="Garamond"/>
                <a:ea typeface="+mn-ea"/>
                <a:cs typeface="+mn-cs"/>
              </a:rPr>
              <a:t>, Truth Commentaries, page 100)</a:t>
            </a:r>
          </a:p>
        </p:txBody>
      </p:sp>
    </p:spTree>
    <p:extLst>
      <p:ext uri="{BB962C8B-B14F-4D97-AF65-F5344CB8AC3E}">
        <p14:creationId xmlns:p14="http://schemas.microsoft.com/office/powerpoint/2010/main" val="1769107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6"/>
            <a:ext cx="8229600" cy="4191917"/>
          </a:xfrm>
        </p:spPr>
        <p:txBody>
          <a:bodyPr>
            <a:spAutoFit/>
          </a:bodyPr>
          <a:lstStyle/>
          <a:p>
            <a:pPr>
              <a:buNone/>
            </a:pPr>
            <a:r>
              <a:rPr lang="en-US" u="sng" dirty="0"/>
              <a:t>Character of the </a:t>
            </a:r>
            <a:r>
              <a:rPr lang="en-US" sz="3600" b="1" u="sng" dirty="0"/>
              <a:t>blessed</a:t>
            </a:r>
            <a:r>
              <a:rPr lang="en-US" u="sng" dirty="0"/>
              <a:t> man</a:t>
            </a:r>
            <a:r>
              <a:rPr lang="en-US" dirty="0"/>
              <a:t>. 1:1-2</a:t>
            </a:r>
          </a:p>
          <a:p>
            <a:r>
              <a:rPr lang="en-US" dirty="0"/>
              <a:t>“Evildoers may be given various names (ungodly … sinners … scornful), and so may temptations to participate in evil (walking in their counsel … standing in their way … sitting in their seat) – but all forms of evil are traveling along one path, and all lead to one end (v. 6). All alike are to be avoided (1 Thessalonians 5:22).”</a:t>
            </a:r>
          </a:p>
        </p:txBody>
      </p:sp>
      <p:sp>
        <p:nvSpPr>
          <p:cNvPr id="5" name="TextBox 4">
            <a:extLst>
              <a:ext uri="{FF2B5EF4-FFF2-40B4-BE49-F238E27FC236}">
                <a16:creationId xmlns:a16="http://schemas.microsoft.com/office/drawing/2014/main" id="{D4530FB2-8DEF-3ECF-1AFF-B7A381C68AA4}"/>
              </a:ext>
            </a:extLst>
          </p:cNvPr>
          <p:cNvSpPr txBox="1"/>
          <p:nvPr/>
        </p:nvSpPr>
        <p:spPr>
          <a:xfrm>
            <a:off x="596925" y="6084395"/>
            <a:ext cx="795015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Garamond"/>
                <a:ea typeface="+mn-ea"/>
                <a:cs typeface="+mn-cs"/>
              </a:rPr>
              <a:t>(Evan and Marie Blackmore, </a:t>
            </a:r>
            <a:r>
              <a:rPr kumimoji="0" lang="en-US" sz="1800" b="0" i="1" u="none" strike="noStrike" kern="1200" cap="none" spc="0" normalizeH="0" baseline="0" noProof="0" dirty="0">
                <a:ln>
                  <a:noFill/>
                </a:ln>
                <a:solidFill>
                  <a:prstClr val="white"/>
                </a:solidFill>
                <a:effectLst/>
                <a:uLnTx/>
                <a:uFillTx/>
                <a:latin typeface="Garamond"/>
                <a:ea typeface="+mn-ea"/>
                <a:cs typeface="+mn-cs"/>
              </a:rPr>
              <a:t>Psalms I</a:t>
            </a:r>
            <a:r>
              <a:rPr kumimoji="0" lang="en-US" sz="1800" b="0" i="0" u="none" strike="noStrike" kern="1200" cap="none" spc="0" normalizeH="0" baseline="0" noProof="0" dirty="0">
                <a:ln>
                  <a:noFill/>
                </a:ln>
                <a:solidFill>
                  <a:prstClr val="white"/>
                </a:solidFill>
                <a:effectLst/>
                <a:uLnTx/>
                <a:uFillTx/>
                <a:latin typeface="Garamond"/>
                <a:ea typeface="+mn-ea"/>
                <a:cs typeface="+mn-cs"/>
              </a:rPr>
              <a:t>, Truth Commentaries, page 100)</a:t>
            </a:r>
          </a:p>
        </p:txBody>
      </p:sp>
    </p:spTree>
    <p:extLst>
      <p:ext uri="{BB962C8B-B14F-4D97-AF65-F5344CB8AC3E}">
        <p14:creationId xmlns:p14="http://schemas.microsoft.com/office/powerpoint/2010/main" val="3504786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333504"/>
            <a:ext cx="8229600" cy="4905958"/>
          </a:xfrm>
        </p:spPr>
        <p:txBody>
          <a:bodyPr>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err="1"/>
              <a:t>walketh</a:t>
            </a:r>
            <a:r>
              <a:rPr lang="en-US" b="1" i="1" dirty="0"/>
              <a:t> not in the counsel of the wicked</a:t>
            </a:r>
            <a:r>
              <a:rPr lang="en-US" i="1" dirty="0"/>
              <a:t>”</a:t>
            </a:r>
          </a:p>
          <a:p>
            <a:pPr lvl="1"/>
            <a:r>
              <a:rPr lang="en-US" dirty="0"/>
              <a:t>Going along with the crowd. </a:t>
            </a:r>
            <a:r>
              <a:rPr lang="en-US" i="1" dirty="0"/>
              <a:t>“</a:t>
            </a:r>
            <a:r>
              <a:rPr lang="en-US" b="1" i="1" dirty="0"/>
              <a:t>He that walketh with wise men shall be wise: but a companion of fools shall be destroyed</a:t>
            </a:r>
            <a:r>
              <a:rPr lang="en-US" i="1" dirty="0"/>
              <a:t>”</a:t>
            </a:r>
            <a:r>
              <a:rPr lang="en-US" b="1" dirty="0"/>
              <a:t> (Proverbs 13:20).</a:t>
            </a:r>
          </a:p>
          <a:p>
            <a:pPr lvl="1"/>
            <a:r>
              <a:rPr lang="en-US" b="1" i="1" dirty="0"/>
              <a:t>No counsel against the Lord can succeed.</a:t>
            </a:r>
          </a:p>
          <a:p>
            <a:pPr lvl="2"/>
            <a:r>
              <a:rPr lang="en-US" b="1" dirty="0"/>
              <a:t> Proverbs 21:30</a:t>
            </a:r>
            <a:r>
              <a:rPr lang="en-US" dirty="0"/>
              <a:t>, </a:t>
            </a:r>
            <a:r>
              <a:rPr lang="en-US" i="1" dirty="0"/>
              <a:t>“</a:t>
            </a:r>
            <a:r>
              <a:rPr lang="en-US" b="1" i="1" dirty="0"/>
              <a:t>There is no wisdom nor understanding Nor counsel against Jehovah</a:t>
            </a:r>
            <a:r>
              <a:rPr lang="en-US" i="1" dirty="0"/>
              <a:t>.”</a:t>
            </a:r>
            <a:r>
              <a:rPr lang="en-US" dirty="0"/>
              <a:t> </a:t>
            </a:r>
            <a:br>
              <a:rPr lang="en-US" b="1" dirty="0"/>
            </a:br>
            <a:r>
              <a:rPr lang="en-US" b="1" dirty="0"/>
              <a:t>(cf. Isaiah 8:10).</a:t>
            </a:r>
          </a:p>
        </p:txBody>
      </p:sp>
    </p:spTree>
    <p:extLst>
      <p:ext uri="{BB962C8B-B14F-4D97-AF65-F5344CB8AC3E}">
        <p14:creationId xmlns:p14="http://schemas.microsoft.com/office/powerpoint/2010/main" val="2323172172"/>
      </p:ext>
    </p:extLst>
  </p:cSld>
  <p:clrMapOvr>
    <a:masterClrMapping/>
  </p:clrMapOvr>
</p:sld>
</file>

<file path=ppt/theme/theme1.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115</TotalTime>
  <Words>1662</Words>
  <Application>Microsoft Office PowerPoint</Application>
  <PresentationFormat>On-screen Show (4:3)</PresentationFormat>
  <Paragraphs>98</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Garamond</vt:lpstr>
      <vt:lpstr>Perpetua</vt:lpstr>
      <vt:lpstr>Times New Roman</vt:lpstr>
      <vt:lpstr>Wingdings</vt:lpstr>
      <vt:lpstr>Theme1</vt:lpstr>
      <vt:lpstr>“Blessed Is The Man”   Studying the Psalms  Psalms 1</vt:lpstr>
      <vt:lpstr>Outline Psalms 1:1-6</vt:lpstr>
      <vt:lpstr>Choices</vt:lpstr>
      <vt:lpstr>Choices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lpstr>PowerPoint Presentation</vt:lpstr>
      <vt:lpstr>PowerPoint Presentation</vt:lpstr>
      <vt:lpstr>Condition Of The Unrighteous</vt:lpstr>
      <vt:lpstr>Condition Of The Unrighteous</vt:lpstr>
      <vt:lpstr>Psalms 1 Final Contrast</vt:lpstr>
      <vt:lpstr>Psalms 1 Final Contrast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Psalms (10-30-22)</dc:title>
  <dc:creator>Micky Galloway</dc:creator>
  <cp:lastModifiedBy>Richard Lidh</cp:lastModifiedBy>
  <cp:revision>10</cp:revision>
  <cp:lastPrinted>2022-11-04T20:12:15Z</cp:lastPrinted>
  <dcterms:created xsi:type="dcterms:W3CDTF">2022-10-30T13:03:29Z</dcterms:created>
  <dcterms:modified xsi:type="dcterms:W3CDTF">2022-11-04T20:12:32Z</dcterms:modified>
</cp:coreProperties>
</file>